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59" r:id="rId4"/>
    <p:sldId id="280" r:id="rId5"/>
    <p:sldId id="298" r:id="rId6"/>
    <p:sldId id="302" r:id="rId7"/>
    <p:sldId id="303" r:id="rId8"/>
    <p:sldId id="304" r:id="rId9"/>
    <p:sldId id="305" r:id="rId10"/>
    <p:sldId id="307" r:id="rId11"/>
    <p:sldId id="306" r:id="rId12"/>
    <p:sldId id="286" r:id="rId13"/>
    <p:sldId id="260" r:id="rId14"/>
    <p:sldId id="263" r:id="rId15"/>
    <p:sldId id="265" r:id="rId16"/>
    <p:sldId id="264" r:id="rId17"/>
    <p:sldId id="267" r:id="rId18"/>
    <p:sldId id="293" r:id="rId19"/>
    <p:sldId id="301" r:id="rId20"/>
    <p:sldId id="299" r:id="rId21"/>
    <p:sldId id="300" r:id="rId22"/>
    <p:sldId id="279" r:id="rId23"/>
    <p:sldId id="297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140" autoAdjust="0"/>
  </p:normalViewPr>
  <p:slideViewPr>
    <p:cSldViewPr snapToGrid="0" showGuides="1">
      <p:cViewPr varScale="1">
        <p:scale>
          <a:sx n="93" d="100"/>
          <a:sy n="93" d="100"/>
        </p:scale>
        <p:origin x="1236" y="84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9C3A43-F49C-4A18-8D74-7F1E09EBF7BE}" type="doc">
      <dgm:prSet loTypeId="urn:microsoft.com/office/officeart/2005/8/layout/vList2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A3EFEDF7-A772-4C54-B2EA-3F78F7002A40}">
      <dgm:prSet phldrT="[Текст]" custT="1"/>
      <dgm:spPr/>
      <dgm:t>
        <a:bodyPr/>
        <a:lstStyle/>
        <a:p>
          <a:r>
            <a:rPr lang="ru-RU" sz="2000" b="1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Требования</a:t>
          </a:r>
          <a:r>
            <a:rPr lang="en-US" sz="2000" b="1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ru-RU" sz="2000" b="1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к функциональности </a:t>
          </a:r>
          <a:endParaRPr lang="ru-RU" sz="2000" b="1" i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2722AE6-738C-4100-AF0C-F07E1ABEB6B5}" type="parTrans" cxnId="{4B496F22-6CD7-4C73-928F-E123CEAD2792}">
      <dgm:prSet/>
      <dgm:spPr/>
      <dgm:t>
        <a:bodyPr/>
        <a:lstStyle/>
        <a:p>
          <a:endParaRPr lang="ru-RU"/>
        </a:p>
      </dgm:t>
    </dgm:pt>
    <dgm:pt modelId="{CFBD82B5-FF45-48A6-A87C-0E572F254EA4}" type="sibTrans" cxnId="{4B496F22-6CD7-4C73-928F-E123CEAD2792}">
      <dgm:prSet/>
      <dgm:spPr/>
      <dgm:t>
        <a:bodyPr/>
        <a:lstStyle/>
        <a:p>
          <a:endParaRPr lang="ru-RU"/>
        </a:p>
      </dgm:t>
    </dgm:pt>
    <dgm:pt modelId="{6CACF17E-6595-44C6-8553-13988C830EF8}">
      <dgm:prSet phldrT="[Текст]" custT="1"/>
      <dgm:spPr/>
      <dgm:t>
        <a:bodyPr/>
        <a:lstStyle/>
        <a:p>
          <a:r>
            <a:rPr lang="ru-RU" sz="2000" b="1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Требования к контенту</a:t>
          </a:r>
          <a:endParaRPr lang="ru-RU" sz="2000" i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692BE97-E9AF-4DB9-8F4E-B3E9C44C776E}" type="parTrans" cxnId="{813769FF-F118-4B4C-8681-43156A943E61}">
      <dgm:prSet/>
      <dgm:spPr/>
      <dgm:t>
        <a:bodyPr/>
        <a:lstStyle/>
        <a:p>
          <a:endParaRPr lang="ru-RU"/>
        </a:p>
      </dgm:t>
    </dgm:pt>
    <dgm:pt modelId="{ACC8BA59-56A5-4379-9174-7A9C43F9A066}" type="sibTrans" cxnId="{813769FF-F118-4B4C-8681-43156A943E61}">
      <dgm:prSet/>
      <dgm:spPr/>
      <dgm:t>
        <a:bodyPr/>
        <a:lstStyle/>
        <a:p>
          <a:endParaRPr lang="ru-RU"/>
        </a:p>
      </dgm:t>
    </dgm:pt>
    <dgm:pt modelId="{68B65DA6-D58E-4300-880E-22DEC6D62026}">
      <dgm:prSet phldrT="[Текст]" custT="1"/>
      <dgm:spPr/>
      <dgm:t>
        <a:bodyPr/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1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Информативность главной страницы – должна содержать рекламные баннеры, блоки из общего каталога. Доступность перейти в любую категорию товаров сайта.</a:t>
          </a:r>
        </a:p>
      </dgm:t>
    </dgm:pt>
    <dgm:pt modelId="{11264AB7-8ED8-4D17-BFDE-11F7643657D2}" type="parTrans" cxnId="{9793F791-326E-4458-AC18-FE7F0C10F77D}">
      <dgm:prSet/>
      <dgm:spPr/>
      <dgm:t>
        <a:bodyPr/>
        <a:lstStyle/>
        <a:p>
          <a:endParaRPr lang="ru-RU"/>
        </a:p>
      </dgm:t>
    </dgm:pt>
    <dgm:pt modelId="{8EBC52CE-ACE5-4FAF-8437-06385DAE17C0}" type="sibTrans" cxnId="{9793F791-326E-4458-AC18-FE7F0C10F77D}">
      <dgm:prSet/>
      <dgm:spPr/>
      <dgm:t>
        <a:bodyPr/>
        <a:lstStyle/>
        <a:p>
          <a:endParaRPr lang="ru-RU"/>
        </a:p>
      </dgm:t>
    </dgm:pt>
    <dgm:pt modelId="{F95AC062-4B6B-4228-8D0A-790B57B3ED18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sz="1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Интерактивный дизайн – сайт должен содержать в себе удобный, цепляющий, современный интерфейс, обеспечивающий легкий доступ к товарам и удобную навигацию для пользователя.</a:t>
          </a:r>
        </a:p>
      </dgm:t>
    </dgm:pt>
    <dgm:pt modelId="{9176C941-891B-4321-9678-2633CE463F24}" type="parTrans" cxnId="{6D7302DB-BADD-453B-BC9E-A89DB0809C50}">
      <dgm:prSet/>
      <dgm:spPr/>
      <dgm:t>
        <a:bodyPr/>
        <a:lstStyle/>
        <a:p>
          <a:endParaRPr lang="ru-RU"/>
        </a:p>
      </dgm:t>
    </dgm:pt>
    <dgm:pt modelId="{4C288002-30A4-461C-B67C-936EA2A3435B}" type="sibTrans" cxnId="{6D7302DB-BADD-453B-BC9E-A89DB0809C50}">
      <dgm:prSet/>
      <dgm:spPr/>
      <dgm:t>
        <a:bodyPr/>
        <a:lstStyle/>
        <a:p>
          <a:endParaRPr lang="ru-RU"/>
        </a:p>
      </dgm:t>
    </dgm:pt>
    <dgm:pt modelId="{EDDE49CD-C372-4353-882F-31C181266F15}">
      <dgm:prSet phldrT="[Текст]" custT="1"/>
      <dgm:spPr/>
      <dgm:t>
        <a:bodyPr/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1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Товары – обязаны состоять из фото, заголовка, подзаголовка, цены и кнопок.</a:t>
          </a:r>
        </a:p>
      </dgm:t>
    </dgm:pt>
    <dgm:pt modelId="{09F47CE8-1038-41F3-9F52-394EFB7DD208}" type="sibTrans" cxnId="{C514F3B8-1E29-413E-833F-1CA44CB86878}">
      <dgm:prSet/>
      <dgm:spPr/>
      <dgm:t>
        <a:bodyPr/>
        <a:lstStyle/>
        <a:p>
          <a:endParaRPr lang="ru-RU"/>
        </a:p>
      </dgm:t>
    </dgm:pt>
    <dgm:pt modelId="{935DAD4D-F3B9-4B04-804B-0D7418F1A84E}" type="parTrans" cxnId="{C514F3B8-1E29-413E-833F-1CA44CB86878}">
      <dgm:prSet/>
      <dgm:spPr/>
      <dgm:t>
        <a:bodyPr/>
        <a:lstStyle/>
        <a:p>
          <a:endParaRPr lang="ru-RU"/>
        </a:p>
      </dgm:t>
    </dgm:pt>
    <dgm:pt modelId="{EE7A4F03-5A61-460A-B050-744B81BCA858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sz="1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Наполненность контентом – сайт должен содержать большой выбор товара, для захвата большего кол-ва аудитории.</a:t>
          </a:r>
        </a:p>
      </dgm:t>
    </dgm:pt>
    <dgm:pt modelId="{7D807B8F-7689-4048-9AB4-0B6AF30149DB}" type="parTrans" cxnId="{5921C4B0-FE9B-422D-96CD-10392A350553}">
      <dgm:prSet/>
      <dgm:spPr/>
      <dgm:t>
        <a:bodyPr/>
        <a:lstStyle/>
        <a:p>
          <a:endParaRPr lang="ru-RU"/>
        </a:p>
      </dgm:t>
    </dgm:pt>
    <dgm:pt modelId="{C599AE76-E848-4826-9AD5-2C90699DD414}" type="sibTrans" cxnId="{5921C4B0-FE9B-422D-96CD-10392A350553}">
      <dgm:prSet/>
      <dgm:spPr/>
      <dgm:t>
        <a:bodyPr/>
        <a:lstStyle/>
        <a:p>
          <a:endParaRPr lang="ru-RU"/>
        </a:p>
      </dgm:t>
    </dgm:pt>
    <dgm:pt modelId="{9FC804FD-7876-4530-B2AE-C52CE59B2CB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sz="1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Адаптивный дизайн – как макет, сайт должен быть адаптивным</a:t>
          </a:r>
        </a:p>
      </dgm:t>
    </dgm:pt>
    <dgm:pt modelId="{5655A503-6389-4D49-AB01-766EEFD129E5}" type="parTrans" cxnId="{05C78335-91C5-43E1-BB3D-E98700C52B68}">
      <dgm:prSet/>
      <dgm:spPr/>
      <dgm:t>
        <a:bodyPr/>
        <a:lstStyle/>
        <a:p>
          <a:endParaRPr lang="ru-RU"/>
        </a:p>
      </dgm:t>
    </dgm:pt>
    <dgm:pt modelId="{C67261DB-3E8C-4295-A4E1-3D6909AC10FB}" type="sibTrans" cxnId="{05C78335-91C5-43E1-BB3D-E98700C52B68}">
      <dgm:prSet/>
      <dgm:spPr/>
      <dgm:t>
        <a:bodyPr/>
        <a:lstStyle/>
        <a:p>
          <a:endParaRPr lang="ru-RU"/>
        </a:p>
      </dgm:t>
    </dgm:pt>
    <dgm:pt modelId="{60D71E2E-3D21-47A7-815B-3343237E6DA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sz="1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Возможность обратной связи – пользователь должен иметь возможность обратиться в поддержку.</a:t>
          </a:r>
        </a:p>
      </dgm:t>
    </dgm:pt>
    <dgm:pt modelId="{565F4E5E-33B5-4FCB-BEB5-4DC78CDA00C7}" type="parTrans" cxnId="{19174EBE-BD31-4779-ADC5-3477F5532266}">
      <dgm:prSet/>
      <dgm:spPr/>
      <dgm:t>
        <a:bodyPr/>
        <a:lstStyle/>
        <a:p>
          <a:endParaRPr lang="ru-RU"/>
        </a:p>
      </dgm:t>
    </dgm:pt>
    <dgm:pt modelId="{2098A108-3B2B-4ABA-A24F-CC6E9030F944}" type="sibTrans" cxnId="{19174EBE-BD31-4779-ADC5-3477F5532266}">
      <dgm:prSet/>
      <dgm:spPr/>
      <dgm:t>
        <a:bodyPr/>
        <a:lstStyle/>
        <a:p>
          <a:endParaRPr lang="ru-RU"/>
        </a:p>
      </dgm:t>
    </dgm:pt>
    <dgm:pt modelId="{DB44C029-B07F-47DA-B866-60FAAA659658}" type="pres">
      <dgm:prSet presAssocID="{B89C3A43-F49C-4A18-8D74-7F1E09EBF7BE}" presName="linear" presStyleCnt="0">
        <dgm:presLayoutVars>
          <dgm:animLvl val="lvl"/>
          <dgm:resizeHandles val="exact"/>
        </dgm:presLayoutVars>
      </dgm:prSet>
      <dgm:spPr/>
    </dgm:pt>
    <dgm:pt modelId="{8F660055-DF78-42A1-A131-B5BCDB43BF22}" type="pres">
      <dgm:prSet presAssocID="{A3EFEDF7-A772-4C54-B2EA-3F78F7002A40}" presName="parentText" presStyleLbl="node1" presStyleIdx="0" presStyleCnt="2" custScaleY="46288" custLinFactNeighborX="761" custLinFactNeighborY="-15395">
        <dgm:presLayoutVars>
          <dgm:chMax val="0"/>
          <dgm:bulletEnabled val="1"/>
        </dgm:presLayoutVars>
      </dgm:prSet>
      <dgm:spPr/>
    </dgm:pt>
    <dgm:pt modelId="{3B7F304F-6664-4611-899F-17631F3CE74C}" type="pres">
      <dgm:prSet presAssocID="{A3EFEDF7-A772-4C54-B2EA-3F78F7002A40}" presName="childText" presStyleLbl="revTx" presStyleIdx="0" presStyleCnt="2" custScaleY="111509">
        <dgm:presLayoutVars>
          <dgm:bulletEnabled val="1"/>
        </dgm:presLayoutVars>
      </dgm:prSet>
      <dgm:spPr/>
    </dgm:pt>
    <dgm:pt modelId="{E0545D77-4400-4413-BBD0-64DC2582F7FF}" type="pres">
      <dgm:prSet presAssocID="{6CACF17E-6595-44C6-8553-13988C830EF8}" presName="parentText" presStyleLbl="node1" presStyleIdx="1" presStyleCnt="2" custScaleY="41331" custLinFactNeighborX="761" custLinFactNeighborY="-18305">
        <dgm:presLayoutVars>
          <dgm:chMax val="0"/>
          <dgm:bulletEnabled val="1"/>
        </dgm:presLayoutVars>
      </dgm:prSet>
      <dgm:spPr/>
    </dgm:pt>
    <dgm:pt modelId="{7ABE5251-2BB8-4FAB-AD66-424203F99609}" type="pres">
      <dgm:prSet presAssocID="{6CACF17E-6595-44C6-8553-13988C830EF8}" presName="childText" presStyleLbl="revTx" presStyleIdx="1" presStyleCnt="2" custScaleY="86408">
        <dgm:presLayoutVars>
          <dgm:bulletEnabled val="1"/>
        </dgm:presLayoutVars>
      </dgm:prSet>
      <dgm:spPr/>
    </dgm:pt>
  </dgm:ptLst>
  <dgm:cxnLst>
    <dgm:cxn modelId="{0837F70C-5771-4E79-AAA2-3BC653474025}" type="presOf" srcId="{9FC804FD-7876-4530-B2AE-C52CE59B2CB7}" destId="{3B7F304F-6664-4611-899F-17631F3CE74C}" srcOrd="0" destOrd="2" presId="urn:microsoft.com/office/officeart/2005/8/layout/vList2"/>
    <dgm:cxn modelId="{A1D0EB0F-CA62-4AF7-95C3-BDE4C6DD4609}" type="presOf" srcId="{EE7A4F03-5A61-460A-B050-744B81BCA858}" destId="{3B7F304F-6664-4611-899F-17631F3CE74C}" srcOrd="0" destOrd="1" presId="urn:microsoft.com/office/officeart/2005/8/layout/vList2"/>
    <dgm:cxn modelId="{65F43319-3986-46D8-ACD7-DA07709D2E14}" type="presOf" srcId="{6CACF17E-6595-44C6-8553-13988C830EF8}" destId="{E0545D77-4400-4413-BBD0-64DC2582F7FF}" srcOrd="0" destOrd="0" presId="urn:microsoft.com/office/officeart/2005/8/layout/vList2"/>
    <dgm:cxn modelId="{4B496F22-6CD7-4C73-928F-E123CEAD2792}" srcId="{B89C3A43-F49C-4A18-8D74-7F1E09EBF7BE}" destId="{A3EFEDF7-A772-4C54-B2EA-3F78F7002A40}" srcOrd="0" destOrd="0" parTransId="{42722AE6-738C-4100-AF0C-F07E1ABEB6B5}" sibTransId="{CFBD82B5-FF45-48A6-A87C-0E572F254EA4}"/>
    <dgm:cxn modelId="{05C78335-91C5-43E1-BB3D-E98700C52B68}" srcId="{A3EFEDF7-A772-4C54-B2EA-3F78F7002A40}" destId="{9FC804FD-7876-4530-B2AE-C52CE59B2CB7}" srcOrd="2" destOrd="0" parTransId="{5655A503-6389-4D49-AB01-766EEFD129E5}" sibTransId="{C67261DB-3E8C-4295-A4E1-3D6909AC10FB}"/>
    <dgm:cxn modelId="{8ACB8E3B-E1C0-42EF-B3AF-E10B158D736C}" type="presOf" srcId="{A3EFEDF7-A772-4C54-B2EA-3F78F7002A40}" destId="{8F660055-DF78-42A1-A131-B5BCDB43BF22}" srcOrd="0" destOrd="0" presId="urn:microsoft.com/office/officeart/2005/8/layout/vList2"/>
    <dgm:cxn modelId="{C8799A85-A007-4FD5-9A1B-953E2EFDD77D}" type="presOf" srcId="{EDDE49CD-C372-4353-882F-31C181266F15}" destId="{7ABE5251-2BB8-4FAB-AD66-424203F99609}" srcOrd="0" destOrd="1" presId="urn:microsoft.com/office/officeart/2005/8/layout/vList2"/>
    <dgm:cxn modelId="{5D31888E-A924-4445-98AF-8D12D60D76A0}" type="presOf" srcId="{60D71E2E-3D21-47A7-815B-3343237E6DAD}" destId="{3B7F304F-6664-4611-899F-17631F3CE74C}" srcOrd="0" destOrd="3" presId="urn:microsoft.com/office/officeart/2005/8/layout/vList2"/>
    <dgm:cxn modelId="{9793F791-326E-4458-AC18-FE7F0C10F77D}" srcId="{6CACF17E-6595-44C6-8553-13988C830EF8}" destId="{68B65DA6-D58E-4300-880E-22DEC6D62026}" srcOrd="0" destOrd="0" parTransId="{11264AB7-8ED8-4D17-BFDE-11F7643657D2}" sibTransId="{8EBC52CE-ACE5-4FAF-8437-06385DAE17C0}"/>
    <dgm:cxn modelId="{5921C4B0-FE9B-422D-96CD-10392A350553}" srcId="{A3EFEDF7-A772-4C54-B2EA-3F78F7002A40}" destId="{EE7A4F03-5A61-460A-B050-744B81BCA858}" srcOrd="1" destOrd="0" parTransId="{7D807B8F-7689-4048-9AB4-0B6AF30149DB}" sibTransId="{C599AE76-E848-4826-9AD5-2C90699DD414}"/>
    <dgm:cxn modelId="{339055B7-0B49-4EA6-B8E2-18DE8A841C03}" type="presOf" srcId="{68B65DA6-D58E-4300-880E-22DEC6D62026}" destId="{7ABE5251-2BB8-4FAB-AD66-424203F99609}" srcOrd="0" destOrd="0" presId="urn:microsoft.com/office/officeart/2005/8/layout/vList2"/>
    <dgm:cxn modelId="{C514F3B8-1E29-413E-833F-1CA44CB86878}" srcId="{6CACF17E-6595-44C6-8553-13988C830EF8}" destId="{EDDE49CD-C372-4353-882F-31C181266F15}" srcOrd="1" destOrd="0" parTransId="{935DAD4D-F3B9-4B04-804B-0D7418F1A84E}" sibTransId="{09F47CE8-1038-41F3-9F52-394EFB7DD208}"/>
    <dgm:cxn modelId="{19174EBE-BD31-4779-ADC5-3477F5532266}" srcId="{A3EFEDF7-A772-4C54-B2EA-3F78F7002A40}" destId="{60D71E2E-3D21-47A7-815B-3343237E6DAD}" srcOrd="3" destOrd="0" parTransId="{565F4E5E-33B5-4FCB-BEB5-4DC78CDA00C7}" sibTransId="{2098A108-3B2B-4ABA-A24F-CC6E9030F944}"/>
    <dgm:cxn modelId="{6D7302DB-BADD-453B-BC9E-A89DB0809C50}" srcId="{A3EFEDF7-A772-4C54-B2EA-3F78F7002A40}" destId="{F95AC062-4B6B-4228-8D0A-790B57B3ED18}" srcOrd="0" destOrd="0" parTransId="{9176C941-891B-4321-9678-2633CE463F24}" sibTransId="{4C288002-30A4-461C-B67C-936EA2A3435B}"/>
    <dgm:cxn modelId="{6D4658EB-A305-4D59-A4FE-B64CFD351672}" type="presOf" srcId="{F95AC062-4B6B-4228-8D0A-790B57B3ED18}" destId="{3B7F304F-6664-4611-899F-17631F3CE74C}" srcOrd="0" destOrd="0" presId="urn:microsoft.com/office/officeart/2005/8/layout/vList2"/>
    <dgm:cxn modelId="{2F5C28F4-B56C-44C3-BB46-D5AEADBD7C5E}" type="presOf" srcId="{B89C3A43-F49C-4A18-8D74-7F1E09EBF7BE}" destId="{DB44C029-B07F-47DA-B866-60FAAA659658}" srcOrd="0" destOrd="0" presId="urn:microsoft.com/office/officeart/2005/8/layout/vList2"/>
    <dgm:cxn modelId="{813769FF-F118-4B4C-8681-43156A943E61}" srcId="{B89C3A43-F49C-4A18-8D74-7F1E09EBF7BE}" destId="{6CACF17E-6595-44C6-8553-13988C830EF8}" srcOrd="1" destOrd="0" parTransId="{7692BE97-E9AF-4DB9-8F4E-B3E9C44C776E}" sibTransId="{ACC8BA59-56A5-4379-9174-7A9C43F9A066}"/>
    <dgm:cxn modelId="{038311C0-43BD-4352-81DD-8BDDF752D0D4}" type="presParOf" srcId="{DB44C029-B07F-47DA-B866-60FAAA659658}" destId="{8F660055-DF78-42A1-A131-B5BCDB43BF22}" srcOrd="0" destOrd="0" presId="urn:microsoft.com/office/officeart/2005/8/layout/vList2"/>
    <dgm:cxn modelId="{125BBBCF-2E7F-4236-B7F9-4BA6C436ED6F}" type="presParOf" srcId="{DB44C029-B07F-47DA-B866-60FAAA659658}" destId="{3B7F304F-6664-4611-899F-17631F3CE74C}" srcOrd="1" destOrd="0" presId="urn:microsoft.com/office/officeart/2005/8/layout/vList2"/>
    <dgm:cxn modelId="{D14377C3-D08E-4B7F-B3BE-C567EC802D1F}" type="presParOf" srcId="{DB44C029-B07F-47DA-B866-60FAAA659658}" destId="{E0545D77-4400-4413-BBD0-64DC2582F7FF}" srcOrd="2" destOrd="0" presId="urn:microsoft.com/office/officeart/2005/8/layout/vList2"/>
    <dgm:cxn modelId="{55B2C520-CBF6-4187-A133-842C05814F2E}" type="presParOf" srcId="{DB44C029-B07F-47DA-B866-60FAAA659658}" destId="{7ABE5251-2BB8-4FAB-AD66-424203F9960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60055-DF78-42A1-A131-B5BCDB43BF22}">
      <dsp:nvSpPr>
        <dsp:cNvPr id="0" name=""/>
        <dsp:cNvSpPr/>
      </dsp:nvSpPr>
      <dsp:spPr>
        <a:xfrm>
          <a:off x="0" y="0"/>
          <a:ext cx="10139422" cy="56323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i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Требования</a:t>
          </a:r>
          <a:r>
            <a:rPr lang="en-US" sz="2000" b="1" i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ru-RU" sz="2000" b="1" i="0" kern="1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к функциональности </a:t>
          </a:r>
          <a:endParaRPr lang="ru-RU" sz="2000" b="1" i="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7495" y="27495"/>
        <a:ext cx="10084432" cy="508242"/>
      </dsp:txXfrm>
    </dsp:sp>
    <dsp:sp modelId="{3B7F304F-6664-4611-899F-17631F3CE74C}">
      <dsp:nvSpPr>
        <dsp:cNvPr id="0" name=""/>
        <dsp:cNvSpPr/>
      </dsp:nvSpPr>
      <dsp:spPr>
        <a:xfrm>
          <a:off x="0" y="709026"/>
          <a:ext cx="10139422" cy="2475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1927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ru-RU" sz="1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Интерактивный дизайн – сайт должен содержать в себе удобный, цепляющий, современный интерфейс, обеспечивающий легкий доступ к товарам и удобную навигацию для пользователя.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ru-RU" sz="1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Наполненность контентом – сайт должен содержать большой выбор товара, для захвата большего кол-ва аудитории.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ru-RU" sz="1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Адаптивный дизайн – как макет, сайт должен быть адаптивным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ru-RU" sz="1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Возможность обратной связи – пользователь должен иметь возможность обратиться в поддержку.</a:t>
          </a:r>
        </a:p>
      </dsp:txBody>
      <dsp:txXfrm>
        <a:off x="0" y="709026"/>
        <a:ext cx="10139422" cy="2475583"/>
      </dsp:txXfrm>
    </dsp:sp>
    <dsp:sp modelId="{E0545D77-4400-4413-BBD0-64DC2582F7FF}">
      <dsp:nvSpPr>
        <dsp:cNvPr id="0" name=""/>
        <dsp:cNvSpPr/>
      </dsp:nvSpPr>
      <dsp:spPr>
        <a:xfrm>
          <a:off x="0" y="2987575"/>
          <a:ext cx="10139422" cy="50291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i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Требования к контенту</a:t>
          </a:r>
          <a:endParaRPr lang="ru-RU" sz="2000" i="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4550" y="3012125"/>
        <a:ext cx="10090322" cy="453815"/>
      </dsp:txXfrm>
    </dsp:sp>
    <dsp:sp modelId="{7ABE5251-2BB8-4FAB-AD66-424203F99609}">
      <dsp:nvSpPr>
        <dsp:cNvPr id="0" name=""/>
        <dsp:cNvSpPr/>
      </dsp:nvSpPr>
      <dsp:spPr>
        <a:xfrm>
          <a:off x="0" y="3687525"/>
          <a:ext cx="10139422" cy="930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1927" tIns="22860" rIns="128016" bIns="2286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1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Информативность главной страницы – должна содержать рекламные баннеры, блоки из общего каталога. Доступность перейти в любую категорию товаров сайта.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1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Товары – обязаны состоять из фото, заголовка, подзаголовка, цены и кнопок.</a:t>
          </a:r>
        </a:p>
      </dsp:txBody>
      <dsp:txXfrm>
        <a:off x="0" y="3687525"/>
        <a:ext cx="10139422" cy="930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8BAB3-2526-4623-8137-247829CE3EFE}" type="datetimeFigureOut">
              <a:rPr lang="ru-RU" smtClean="0"/>
              <a:t>17.06.2025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E752D1-4F4F-4CF4-92E9-042E04C0D7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48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spcAft>
                <a:spcPts val="600"/>
              </a:spcAft>
            </a:pPr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A5B54-7D55-4F91-8E4E-27DBED65355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6419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Меню мини-профиля, которое предоставляет возможность смены темы на темную, светлую и системную, а также выход из админ-панели.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752D1-4F4F-4CF4-92E9-042E04C0D70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0227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главной странице управление товарами предоставлена информация о всех доступных товарах, которые можно по надобности удалить, создать, редактировать.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752D1-4F4F-4CF4-92E9-042E04C0D70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293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A5B54-7D55-4F91-8E4E-27DBED653552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944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450215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A5B54-7D55-4F91-8E4E-27DBED653552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9722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15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A5B54-7D55-4F91-8E4E-27DBED653552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4887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 algn="just">
              <a:lnSpc>
                <a:spcPct val="115000"/>
              </a:lnSpc>
              <a:spcAft>
                <a:spcPts val="6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A5B54-7D55-4F91-8E4E-27DBED653552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214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 algn="just">
              <a:lnSpc>
                <a:spcPct val="115000"/>
              </a:lnSpc>
              <a:spcAft>
                <a:spcPts val="6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A5B54-7D55-4F91-8E4E-27DBED653552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2230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 algn="just">
              <a:lnSpc>
                <a:spcPct val="115000"/>
              </a:lnSpc>
              <a:spcAft>
                <a:spcPts val="6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A5B54-7D55-4F91-8E4E-27DBED653552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0527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 algn="just">
              <a:lnSpc>
                <a:spcPct val="115000"/>
              </a:lnSpc>
              <a:spcAft>
                <a:spcPts val="6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A5B54-7D55-4F91-8E4E-27DBED653552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496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 algn="just">
              <a:lnSpc>
                <a:spcPct val="115000"/>
              </a:lnSpc>
              <a:spcAft>
                <a:spcPts val="6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A5B54-7D55-4F91-8E4E-27DBED653552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490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A5B54-7D55-4F91-8E4E-27DBED65355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1857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 algn="just">
              <a:lnSpc>
                <a:spcPct val="115000"/>
              </a:lnSpc>
              <a:spcAft>
                <a:spcPts val="6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A5B54-7D55-4F91-8E4E-27DBED653552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790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450215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A5B54-7D55-4F91-8E4E-27DBED653552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39146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 algn="just">
              <a:lnSpc>
                <a:spcPct val="115000"/>
              </a:lnSpc>
              <a:spcAft>
                <a:spcPts val="6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A5B54-7D55-4F91-8E4E-27DBED653552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0527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 algn="just">
              <a:lnSpc>
                <a:spcPct val="115000"/>
              </a:lnSpc>
              <a:spcAft>
                <a:spcPts val="6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A5B54-7D55-4F91-8E4E-27DBED653552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546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600"/>
              </a:spcAft>
            </a:pPr>
            <a:endParaRPr lang="ru-RU" sz="1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A5B54-7D55-4F91-8E4E-27DBED65355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0028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проектирования и разработки пользовательского интерфейса использовалось следующее ПО, которое представлено на слайде, а именно: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8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Фреймворк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Vue.js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8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Графический редактор для создания макета сайта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Figma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A5B54-7D55-4F91-8E4E-27DBED65355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742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создания сайта был использован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язык гипертекстовой разметки страницы. Он используется для того, чтобы дать браузеру понять, как нужно отображать загруженные сайт. 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Веб-страницам понадобились индивидуальное оформление, а именно стили.</a:t>
            </a:r>
            <a:r>
              <a:rPr lang="ru-R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для этого был использовал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язык описания внешнего вида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-документа. CSS взаимодействует с браузером, чтобы придать документу оформление. 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Ещё я</a:t>
            </a:r>
            <a:r>
              <a:rPr lang="ru-RU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использовал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это язык скриптов, на котором держится весь внешний интерфейс веб-разработки.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используется для того, чтобы делать страницы интерактивными, то есть дать пользователю возможность взаимодействовать с элементами. Когда страницы могут реагировать на какие-то действия, это делает их интереснее. Если, конечно, не намешано всё подряд. 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можно работать с переменными, объектами, функциями, условиями, математическими и логическими операторами и так далее.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A5B54-7D55-4F91-8E4E-27DBED65355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6084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 приступил к разработке Базы Данных. Мной были созданы концептуальная, физическая и логическая модель. После этого была создана База данных 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osPanel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Концептуальная модель – это отражение предметной области, для которой разрабатывается база данных.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Логическая модель базы данных — схема базы данных, выраженная в понятиях модели данных. В ней представлены сущности и атрибуты, и связи между таблицами.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Физическая модель данных – это модель данных, описанная с помощью средств конкретной системы управления базами данных, тут уже кроме сущностей и атрибутов присутствуют перевод и тип сущности, а также связи между таблицами.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752D1-4F4F-4CF4-92E9-042E04C0D70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08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 приступил к разработке Базы Данных. Мной были созданы концептуальная, физическая и логическая модель. После этого была создана База данных 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osPanel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Концептуальная модель – это отражение предметной области, для которой разрабатывается база данных.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Логическая модель базы данных — схема базы данных, выраженная в понятиях модели данных. В ней представлены сущности и атрибуты, и связи между таблицами.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Физическая модель данных – это модель данных, описанная с помощью средств конкретной системы управления базами данных, тут уже кроме сущностей и атрибутов присутствуют перевод и тип сущности, а также связи между таблицами.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752D1-4F4F-4CF4-92E9-042E04C0D70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05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создание и подключения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моделей, контроллеров, первичной наполненности сайта и прочего, была подключена панель администратора, с которой происходит все управление контентом сайта. Ее создание было реализовано при помощи плагина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Filament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На данной фотографии показан вход в админ панель где требуется почта и пароль так же вы можете посмотреть пароль которые написали и нажать кнопку Запомнить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752D1-4F4F-4CF4-92E9-042E04C0D70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034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главной странице админ-панели предоставлена информация о зарегистрированных пользователях, заказах, доступных товаров. Меню навигации, которое предоставляет доступ к управлению корзиной, товарами, категориями, ролями, пользователями.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752D1-4F4F-4CF4-92E9-042E04C0D70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142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ECC86E-DAB3-31DE-F9F8-DB2E1716D4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55FFCBD-ED34-A010-C4C4-9F3319559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1BD8B5-7DDE-8E02-C61D-79FC7F16F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234E-64EC-400C-A4A1-CF685CEEAAAC}" type="datetime1">
              <a:rPr lang="ru-RU" smtClean="0"/>
              <a:t>17.06.2025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7619A3-0B76-9205-BA33-09F944D59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4523FF-4CEE-08AC-E911-524F521CD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57C71-49CD-432F-B4AB-FFBD38A87D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02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04AC9D-0C84-2D81-814A-BC922826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F5E55EB-071F-86BB-CAF8-140A3FE87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8654FD-6EED-FE7A-5125-67B26D6D6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4A89-679A-4E43-ACA0-DEB2E5332FB9}" type="datetime1">
              <a:rPr lang="ru-RU" smtClean="0"/>
              <a:t>17.06.2025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6A9A0A-81A2-AABD-EE91-E31CD2F3F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C60FF0-0DA5-7535-D1B7-D5F64F0C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57C71-49CD-432F-B4AB-FFBD38A87D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6880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13050FB-AD94-ED64-0D1A-A3E581727A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240E448-1624-236E-B90D-F4222B29C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EEBD63-5E96-26AE-E07C-3EC4249EE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E5A5C-5C00-4A76-B158-2EDD69C2660B}" type="datetime1">
              <a:rPr lang="ru-RU" smtClean="0"/>
              <a:t>17.06.2025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611298-CE0B-9B76-1982-1973D0EB4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F76CD8-9045-0947-4C79-E88E1749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57C71-49CD-432F-B4AB-FFBD38A87D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408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82AB-EE86-4E20-A88D-1D3FC3DB3CC2}" type="datetime1">
              <a:rPr lang="ru-RU" smtClean="0"/>
              <a:t>17.06.2025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222DB-EC0B-40E8-9F98-5082FD06835F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87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AD91E5-4BA2-4868-E20D-F1B7CA595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E5CEC3-D35B-9CF8-D1CC-0BAA3480B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A21F8E-6DA9-4B75-079E-D0AA5D134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B36A6-26DB-4B4E-BDAD-1F1A1B81B5BE}" type="datetime1">
              <a:rPr lang="ru-RU" smtClean="0"/>
              <a:t>17.06.2025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A62FC7-C8E1-33DE-20A6-4D44976B4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1927F9-2E84-F819-1E75-DB847C73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57C71-49CD-432F-B4AB-FFBD38A87D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3078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B14613-23CC-A3CB-B005-86BA559D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D1AECE-929C-9390-29D3-73D2BB2B0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1A519B-7C36-CA1E-78F2-4D10C577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4A29-45EC-44FE-A514-A1557B4612D4}" type="datetime1">
              <a:rPr lang="ru-RU" smtClean="0"/>
              <a:t>17.06.2025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89D561-6347-C966-4A6D-B061748F5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0CACC3-59D7-3EAE-ABE7-3EE59FB3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57C71-49CD-432F-B4AB-FFBD38A87D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09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B5B1FF-06AB-ADC2-7C50-7924CAD6C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1F2A46-2844-4D33-A3F7-10B83A7E38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D93F34D-1A7B-4E34-E5D1-E87CF34CE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51F225-59E3-8C97-8248-33A651628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F65-075D-4DAB-9DE0-2D5A0AD53AEC}" type="datetime1">
              <a:rPr lang="ru-RU" smtClean="0"/>
              <a:t>17.06.2025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C8533EC-DC38-AAB0-52C6-D42109CEC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D1B6D0E-9E61-0364-38EB-AA4FA7DE1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57C71-49CD-432F-B4AB-FFBD38A87D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8910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9C0E09-7BEE-A0EE-F8B9-5D2C7205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905635-A494-3223-8AD6-59610AE66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141B65-4E3D-14F1-B612-B03252907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23ED23B-267E-C6F1-DC7B-68C66C9C45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A39263-FFC0-E1EE-B163-0CD5E504A1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122CA03-2019-E4AF-BCE9-5FB70520C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BD9FC-143F-423B-9B6F-3499E6CC5150}" type="datetime1">
              <a:rPr lang="ru-RU" smtClean="0"/>
              <a:t>17.06.2025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88C3567-F9C3-54DC-3D51-B5D3740BE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D176823-7C83-E0F9-DF16-FECB55952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57C71-49CD-432F-B4AB-FFBD38A87D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2710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E68352-9E01-2464-8D0F-912CF898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2AA7C74-C405-FC8E-AD92-B3E3CBC97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C63BC-6FB2-46AC-82DB-2B5BE630BBF7}" type="datetime1">
              <a:rPr lang="ru-RU" smtClean="0"/>
              <a:t>17.06.2025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066AF69-9E0F-750C-DB06-1E999FBB1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7DC06D-ADF1-C02F-0F0F-2777F7892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57C71-49CD-432F-B4AB-FFBD38A87D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98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E3F29B3-2CE0-5EC4-415D-46A64A874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A5834-EFFA-4AB2-A3CC-EA392B1DF870}" type="datetime1">
              <a:rPr lang="ru-RU" smtClean="0"/>
              <a:t>17.06.2025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4974389-4BDE-ACFB-D3C4-0137DB0E6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827D5E9-2C03-F515-E8B0-15E71B62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57C71-49CD-432F-B4AB-FFBD38A87D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259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E4CBC7-D174-7C2A-34BC-AF876CB8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5B45D7-7B44-C67E-DE36-4C9DF6C77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D507B9A-7D34-9947-9F6F-D2AC70D87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416B92A-339C-B947-8DB7-A9F5BF58A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CC998-FA59-4B60-B57D-E7CD1E285601}" type="datetime1">
              <a:rPr lang="ru-RU" smtClean="0"/>
              <a:t>17.06.2025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A32569C-F860-FCD9-E0D8-3E47DCA88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B79A47-FAFD-4FAF-3BE1-FA2C4900D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57C71-49CD-432F-B4AB-FFBD38A87D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245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6CC5AE-7AB4-5919-CC21-87343BC13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CE5F18-D768-FB4F-6E3C-BB10E5DB55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D8A61F9-2879-DCE6-6D85-D94172C25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EEBF237-D198-39F1-8F7C-1887DB193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B3561-4F47-4895-B6AB-A81279E7CE1C}" type="datetime1">
              <a:rPr lang="ru-RU" smtClean="0"/>
              <a:t>17.06.2025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6ABC343-1F43-F9D8-B3CB-357E282C3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0233BA-E6C9-F39E-C283-09E9A631F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57C71-49CD-432F-B4AB-FFBD38A87D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6205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7D9859-3464-C19E-633F-8B59F7C4C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3EC435B-A9D4-8AB3-9560-ADBF709CB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B1327E-FFDC-9D70-DDC9-92C6DBD0CF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599EC-0E8F-4C6D-9C8D-6958497C76E2}" type="datetime1">
              <a:rPr lang="ru-RU" smtClean="0"/>
              <a:t>17.06.2025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FDAA03-379B-0CB0-0CD3-954984576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851F86-F67A-719A-47FF-4DB082671D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57C71-49CD-432F-B4AB-FFBD38A87D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254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svg"/><Relationship Id="rId9" Type="http://schemas.microsoft.com/office/2007/relationships/diagramDrawing" Target="../diagrams/drawing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jpeg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E4BA93-8B83-43B4-9870-81C991D8E8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192501" y="192514"/>
            <a:ext cx="1905803" cy="10805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9D2984-1984-45D4-8942-C832CDB1E4C3}"/>
              </a:ext>
            </a:extLst>
          </p:cNvPr>
          <p:cNvSpPr txBox="1"/>
          <p:nvPr/>
        </p:nvSpPr>
        <p:spPr>
          <a:xfrm>
            <a:off x="-1" y="195807"/>
            <a:ext cx="1219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ОБЛАСТНОЕ ГОСУДАРСТВЕННОЕ БЮДЖЕТНОЕ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ПРОФЕССИОНАЛЬНОЕ ОБРАЗОВАТЕЛЬНОЕ УЧРЕЖДЕНИЕ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«ТОМСКИЙ ЭКОНОМИКО-ПРОМЫШЛЕННЫЙ КОЛЛЕДЖ»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56D2F-5C08-47C2-9390-D3236CB86897}"/>
              </a:ext>
            </a:extLst>
          </p:cNvPr>
          <p:cNvSpPr txBox="1"/>
          <p:nvPr/>
        </p:nvSpPr>
        <p:spPr>
          <a:xfrm>
            <a:off x="-1" y="2076559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ПРОЕКТИРОВАНИЕ И РАЗРАБОТКА ИНТЕРНЕТ-МАГАЗИНА</a:t>
            </a:r>
          </a:p>
          <a:p>
            <a:pPr algn="ctr">
              <a:spcAft>
                <a:spcPts val="600"/>
              </a:spcAft>
            </a:pP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</a:t>
            </a: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MotoShop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 (</a:t>
            </a: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BACKEND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FRONTEND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algn="ctr">
              <a:spcAft>
                <a:spcPts val="600"/>
              </a:spcAft>
            </a:pPr>
            <a:r>
              <a:rPr lang="ru-RU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ДИПЛОМНЫЙ ПРОЕКТ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44E272-C652-4461-9B07-A0D2CF1D14BF}"/>
              </a:ext>
            </a:extLst>
          </p:cNvPr>
          <p:cNvSpPr txBox="1"/>
          <p:nvPr/>
        </p:nvSpPr>
        <p:spPr>
          <a:xfrm>
            <a:off x="9778278" y="4555695"/>
            <a:ext cx="21199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Автор работы: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Ридт Д.А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Бондаренко К.В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4CF3C7-ECDE-4F92-8C2A-1B521012D59E}"/>
              </a:ext>
            </a:extLst>
          </p:cNvPr>
          <p:cNvSpPr txBox="1"/>
          <p:nvPr/>
        </p:nvSpPr>
        <p:spPr>
          <a:xfrm>
            <a:off x="-1" y="6296167"/>
            <a:ext cx="12191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ТОМСК 2025</a:t>
            </a:r>
          </a:p>
        </p:txBody>
      </p:sp>
    </p:spTree>
    <p:extLst>
      <p:ext uri="{BB962C8B-B14F-4D97-AF65-F5344CB8AC3E}">
        <p14:creationId xmlns:p14="http://schemas.microsoft.com/office/powerpoint/2010/main" val="1768528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1028B7-C332-41BD-A424-A7B43FAF8BDF}"/>
              </a:ext>
            </a:extLst>
          </p:cNvPr>
          <p:cNvSpPr txBox="1"/>
          <p:nvPr/>
        </p:nvSpPr>
        <p:spPr>
          <a:xfrm>
            <a:off x="0" y="19250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ГЛАВНАЯ СТРАНИЦА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EDB159-E479-4A97-AE99-53F88F0DBB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192500" y="192507"/>
            <a:ext cx="933656" cy="52934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53" y="1077127"/>
            <a:ext cx="3388192" cy="254114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550" y="1754228"/>
            <a:ext cx="7851869" cy="422338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E97ED89-B3B8-915F-188C-382DEB506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57C71-49CD-432F-B4AB-FFBD38A87DF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183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1028B7-C332-41BD-A424-A7B43FAF8BDF}"/>
              </a:ext>
            </a:extLst>
          </p:cNvPr>
          <p:cNvSpPr txBox="1"/>
          <p:nvPr/>
        </p:nvSpPr>
        <p:spPr>
          <a:xfrm>
            <a:off x="0" y="19250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СТРАНИЦЫ УПРАВЛЕНИЕ КОНТЕНТОМ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EDB159-E479-4A97-AE99-53F88F0DBB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192500" y="192507"/>
            <a:ext cx="933656" cy="529349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5"/>
          <a:stretch>
            <a:fillRect/>
          </a:stretch>
        </p:blipFill>
        <p:spPr>
          <a:xfrm>
            <a:off x="91665" y="1010693"/>
            <a:ext cx="6102658" cy="2586747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6"/>
          <a:stretch>
            <a:fillRect/>
          </a:stretch>
        </p:blipFill>
        <p:spPr>
          <a:xfrm>
            <a:off x="6251575" y="1010693"/>
            <a:ext cx="5940425" cy="2586747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7"/>
          <a:stretch>
            <a:fillRect/>
          </a:stretch>
        </p:blipFill>
        <p:spPr>
          <a:xfrm>
            <a:off x="3203575" y="3791699"/>
            <a:ext cx="6096000" cy="2747213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A9B22A-D204-389D-AF1B-E63DE9933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57C71-49CD-432F-B4AB-FFBD38A87DF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692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B171EF-6693-4BB7-9FDD-105B207BB204}"/>
              </a:ext>
            </a:extLst>
          </p:cNvPr>
          <p:cNvSpPr txBox="1"/>
          <p:nvPr/>
        </p:nvSpPr>
        <p:spPr>
          <a:xfrm>
            <a:off x="0" y="19250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ПРОЕКТИРОВАНИЕ ТЕХНИЧЕСКОГО ЗАДАНИЯ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8A2024-FD23-4821-BEFC-624C4B6C18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192500" y="192507"/>
            <a:ext cx="933656" cy="529349"/>
          </a:xfrm>
          <a:prstGeom prst="rect">
            <a:avLst/>
          </a:prstGeom>
        </p:spPr>
      </p:pic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1116374F-DAEA-4675-BFA5-3B68ABD72F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8297160"/>
              </p:ext>
            </p:extLst>
          </p:nvPr>
        </p:nvGraphicFramePr>
        <p:xfrm>
          <a:off x="949125" y="1145894"/>
          <a:ext cx="10139422" cy="4763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FEAC856-F7C1-0743-C1FD-EE05B4D5A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57C71-49CD-432F-B4AB-FFBD38A87DF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8712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B171EF-6693-4BB7-9FDD-105B207BB204}"/>
              </a:ext>
            </a:extLst>
          </p:cNvPr>
          <p:cNvSpPr txBox="1"/>
          <p:nvPr/>
        </p:nvSpPr>
        <p:spPr>
          <a:xfrm>
            <a:off x="0" y="19250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МАКЕТ САЙТА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8A2024-FD23-4821-BEFC-624C4B6C18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192500" y="192507"/>
            <a:ext cx="933656" cy="52934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DD2D41-E448-3159-3D6C-7C8A98FF0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40" y="920525"/>
            <a:ext cx="5109884" cy="574496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02FD6F-4090-5896-3F7B-532C7617E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618" y="920525"/>
            <a:ext cx="5747264" cy="316524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8168BB9-1610-B932-EF85-F006665E7A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749" y="4781652"/>
            <a:ext cx="991002" cy="878813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220800E-1952-BB11-4712-1DD454ABF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57C71-49CD-432F-B4AB-FFBD38A87DF5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786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B171EF-6693-4BB7-9FDD-105B207BB204}"/>
              </a:ext>
            </a:extLst>
          </p:cNvPr>
          <p:cNvSpPr txBox="1"/>
          <p:nvPr/>
        </p:nvSpPr>
        <p:spPr>
          <a:xfrm>
            <a:off x="0" y="192500"/>
            <a:ext cx="12192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ДЕМОНСТРАЦИЯ ГЛАВНОЙ СТРАНИЦЫ САЙТА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8A2024-FD23-4821-BEFC-624C4B6C18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192500" y="192507"/>
            <a:ext cx="933656" cy="5293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9DC0226-05D1-2366-089A-423656565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021" y="829590"/>
            <a:ext cx="5293771" cy="432712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754B235-4C57-6EEE-D803-4DB156BAE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021" y="5156716"/>
            <a:ext cx="5293770" cy="16281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372BC11-3603-0457-ECB6-7D284C8A4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675" y="1309031"/>
            <a:ext cx="5829825" cy="3847685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62B2814-2BF3-22D1-AC17-2077E8379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57C71-49CD-432F-B4AB-FFBD38A87DF5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89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B171EF-6693-4BB7-9FDD-105B207BB204}"/>
              </a:ext>
            </a:extLst>
          </p:cNvPr>
          <p:cNvSpPr txBox="1"/>
          <p:nvPr/>
        </p:nvSpPr>
        <p:spPr>
          <a:xfrm>
            <a:off x="0" y="192500"/>
            <a:ext cx="12192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ДЕМОНСТРАЦИЯ СТРАНИЦЫ «</a:t>
            </a: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8A2024-FD23-4821-BEFC-624C4B6C18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192500" y="192507"/>
            <a:ext cx="933656" cy="52934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CEEF08-CC2D-0C84-AAAC-D2248A1B3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827" y="815474"/>
            <a:ext cx="9064345" cy="5761171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EA324CD-C532-2FD2-2EE7-67386872B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57C71-49CD-432F-B4AB-FFBD38A87DF5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9237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B171EF-6693-4BB7-9FDD-105B207BB204}"/>
              </a:ext>
            </a:extLst>
          </p:cNvPr>
          <p:cNvSpPr txBox="1"/>
          <p:nvPr/>
        </p:nvSpPr>
        <p:spPr>
          <a:xfrm>
            <a:off x="0" y="192500"/>
            <a:ext cx="12192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ДЕМОНСТРАЦИЯ СТРАНИЦЫ «</a:t>
            </a: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Catalog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8A2024-FD23-4821-BEFC-624C4B6C18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192500" y="192507"/>
            <a:ext cx="933656" cy="5293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E38DEF4-72C5-B51E-AFE6-66257C27F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7212" y="910003"/>
            <a:ext cx="7217575" cy="565491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B759196-AE35-1BAA-440F-A41F044C7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57C71-49CD-432F-B4AB-FFBD38A87DF5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686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B171EF-6693-4BB7-9FDD-105B207BB204}"/>
              </a:ext>
            </a:extLst>
          </p:cNvPr>
          <p:cNvSpPr txBox="1"/>
          <p:nvPr/>
        </p:nvSpPr>
        <p:spPr>
          <a:xfrm>
            <a:off x="0" y="192500"/>
            <a:ext cx="12192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ДЕМОНСТРАЦИЯ СТРАНИЦЫ «</a:t>
            </a: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Basket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8A2024-FD23-4821-BEFC-624C4B6C18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192500" y="192507"/>
            <a:ext cx="933656" cy="5293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7021331-D9EE-4170-4148-90E8F4DAB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730" y="893127"/>
            <a:ext cx="8878539" cy="5611008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2B5D18C-8BAE-EFA8-C1A4-38F2506F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57C71-49CD-432F-B4AB-FFBD38A87DF5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301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B171EF-6693-4BB7-9FDD-105B207BB204}"/>
              </a:ext>
            </a:extLst>
          </p:cNvPr>
          <p:cNvSpPr txBox="1"/>
          <p:nvPr/>
        </p:nvSpPr>
        <p:spPr>
          <a:xfrm>
            <a:off x="0" y="192500"/>
            <a:ext cx="12192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ДЕМОНСТРАЦИЯ СТРАНИЦЫ «</a:t>
            </a: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Profile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8A2024-FD23-4821-BEFC-624C4B6C18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192500" y="192507"/>
            <a:ext cx="933656" cy="52934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653" y="868120"/>
            <a:ext cx="8392696" cy="529663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95C6E46-29EA-143C-D6E7-AF7415EC6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57C71-49CD-432F-B4AB-FFBD38A87DF5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330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B171EF-6693-4BB7-9FDD-105B207BB204}"/>
              </a:ext>
            </a:extLst>
          </p:cNvPr>
          <p:cNvSpPr txBox="1"/>
          <p:nvPr/>
        </p:nvSpPr>
        <p:spPr>
          <a:xfrm>
            <a:off x="0" y="192500"/>
            <a:ext cx="121920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ДЕМОНСТРАЦИЯ МЕНЮ </a:t>
            </a:r>
            <a:b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АВТОРИЗАЦИЯ</a:t>
            </a: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РЕГИСТРАЦИЯ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8A2024-FD23-4821-BEFC-624C4B6C18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192500" y="192507"/>
            <a:ext cx="933656" cy="52934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729" y="1847809"/>
            <a:ext cx="5134692" cy="333421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328" y="1847809"/>
            <a:ext cx="5258534" cy="3429479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A5F79AC-6A42-0998-6447-8A0F9FCEA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57C71-49CD-432F-B4AB-FFBD38A87DF5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961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B171EF-6693-4BB7-9FDD-105B207BB204}"/>
              </a:ext>
            </a:extLst>
          </p:cNvPr>
          <p:cNvSpPr txBox="1"/>
          <p:nvPr/>
        </p:nvSpPr>
        <p:spPr>
          <a:xfrm>
            <a:off x="0" y="19250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ОПИСАНИЕ ПРЕДМЕТНОЙ ОБЛАСТИ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8A2024-FD23-4821-BEFC-624C4B6C18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192500" y="192507"/>
            <a:ext cx="933656" cy="529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CC07BB-7FA9-4AAE-AE22-DC241483379B}"/>
              </a:ext>
            </a:extLst>
          </p:cNvPr>
          <p:cNvSpPr txBox="1"/>
          <p:nvPr/>
        </p:nvSpPr>
        <p:spPr>
          <a:xfrm>
            <a:off x="192500" y="1120676"/>
            <a:ext cx="11807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Предметной областью является проект “</a:t>
            </a:r>
            <a:r>
              <a:rPr lang="ru-R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MotoShop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”. Он имеет вид интернет-магазина в качестве сайта. Цель проекта заключается в развитии продажи мотоциклов для спортсменов или просто любителям </a:t>
            </a:r>
            <a:r>
              <a:rPr lang="ru-RU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мототехники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943D3C69-78C6-329E-BCB0-C2B06D070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771" y="2843604"/>
            <a:ext cx="5708458" cy="399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C63E912-0E98-E8F5-2504-CA008B10B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57C71-49CD-432F-B4AB-FFBD38A87DF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8433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B171EF-6693-4BB7-9FDD-105B207BB204}"/>
              </a:ext>
            </a:extLst>
          </p:cNvPr>
          <p:cNvSpPr txBox="1"/>
          <p:nvPr/>
        </p:nvSpPr>
        <p:spPr>
          <a:xfrm>
            <a:off x="0" y="192500"/>
            <a:ext cx="12192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ДЕМОНСТРАЦИЯ СТРАНИЦЫ «</a:t>
            </a: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</a:t>
            </a:r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8A2024-FD23-4821-BEFC-624C4B6C18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192500" y="192507"/>
            <a:ext cx="933656" cy="52934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C523D8-4184-61A9-7147-A0AFF533D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4915" y="1004506"/>
            <a:ext cx="8202170" cy="5458587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05A2F2F-30FF-09FD-5C53-55A57A2F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57C71-49CD-432F-B4AB-FFBD38A87DF5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787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B171EF-6693-4BB7-9FDD-105B207BB204}"/>
              </a:ext>
            </a:extLst>
          </p:cNvPr>
          <p:cNvSpPr txBox="1"/>
          <p:nvPr/>
        </p:nvSpPr>
        <p:spPr>
          <a:xfrm>
            <a:off x="0" y="19250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АДАПТАЦИЯ  САЙТА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8A2024-FD23-4821-BEFC-624C4B6C18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192500" y="192507"/>
            <a:ext cx="933656" cy="5293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990EFFE-3D18-7A33-2FA1-629C3F86F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898" y="921721"/>
            <a:ext cx="4402946" cy="265311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C93B77B-4A2B-7178-7AA9-0E9E5B989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8898" y="3803554"/>
            <a:ext cx="4402946" cy="260179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0B2E868-4286-42DD-E15A-C446BE211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2865" y="921722"/>
            <a:ext cx="4886864" cy="265311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CBAF220-3955-CA49-CCCC-83F001B650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2865" y="3803554"/>
            <a:ext cx="4886864" cy="2601794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C9B2A78-58C4-7B15-9088-C4AE7BFB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3342" y="6222786"/>
            <a:ext cx="2743200" cy="365125"/>
          </a:xfrm>
        </p:spPr>
        <p:txBody>
          <a:bodyPr/>
          <a:lstStyle/>
          <a:p>
            <a:fld id="{62557C71-49CD-432F-B4AB-FFBD38A87DF5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602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B171EF-6693-4BB7-9FDD-105B207BB204}"/>
              </a:ext>
            </a:extLst>
          </p:cNvPr>
          <p:cNvSpPr txBox="1"/>
          <p:nvPr/>
        </p:nvSpPr>
        <p:spPr>
          <a:xfrm>
            <a:off x="0" y="192500"/>
            <a:ext cx="12192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Заключение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8A2024-FD23-4821-BEFC-624C4B6C18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192500" y="192507"/>
            <a:ext cx="933656" cy="529349"/>
          </a:xfrm>
          <a:prstGeom prst="rect">
            <a:avLst/>
          </a:prstGeom>
        </p:spPr>
      </p:pic>
      <p:sp>
        <p:nvSpPr>
          <p:cNvPr id="8" name="Объект 7"/>
          <p:cNvSpPr>
            <a:spLocks noGrp="1"/>
          </p:cNvSpPr>
          <p:nvPr>
            <p:ph sz="quarter" idx="13"/>
          </p:nvPr>
        </p:nvSpPr>
        <p:spPr>
          <a:xfrm>
            <a:off x="595257" y="976257"/>
            <a:ext cx="11001487" cy="4526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ходе выполнения дипломного проекта нами было проанализировано техническое задание на разработку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MotoShop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был разработан пользовательский интерфейс и реализован функционал сервиса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ходе работы нами были улучшены навыки веб-разработки, которые пригодятся нам в дальнейшей профессиональной деятельности. </a:t>
            </a:r>
            <a:endParaRPr lang="ru-RU" sz="2400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62F4404A-3C6B-726E-021D-D89BAA033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710" y="3409950"/>
            <a:ext cx="4513384" cy="330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5DA607-2A73-D33D-637D-68DD9173B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222DB-EC0B-40E8-9F98-5082FD06835F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1852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B171EF-6693-4BB7-9FDD-105B207BB204}"/>
              </a:ext>
            </a:extLst>
          </p:cNvPr>
          <p:cNvSpPr txBox="1"/>
          <p:nvPr/>
        </p:nvSpPr>
        <p:spPr>
          <a:xfrm>
            <a:off x="-1038225" y="203036"/>
            <a:ext cx="12192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Контакты</a:t>
            </a:r>
            <a:endParaRPr lang="ru-RU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8A2024-FD23-4821-BEFC-624C4B6C18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192500" y="192507"/>
            <a:ext cx="933656" cy="5293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6D0656-1F49-34A9-694A-860E2D7D46B6}"/>
              </a:ext>
            </a:extLst>
          </p:cNvPr>
          <p:cNvSpPr txBox="1"/>
          <p:nvPr/>
        </p:nvSpPr>
        <p:spPr>
          <a:xfrm>
            <a:off x="192500" y="957642"/>
            <a:ext cx="491843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Бондаренко Кирилл</a:t>
            </a:r>
            <a:b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24.12.2004</a:t>
            </a:r>
            <a:endParaRPr lang="ru-RU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BF7E35-BA94-CA6A-483A-AAB8ED5A9819}"/>
              </a:ext>
            </a:extLst>
          </p:cNvPr>
          <p:cNvSpPr txBox="1"/>
          <p:nvPr/>
        </p:nvSpPr>
        <p:spPr>
          <a:xfrm>
            <a:off x="3091443" y="4972320"/>
            <a:ext cx="40389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Email: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ondarenkokirill87@gmail.com</a:t>
            </a:r>
            <a:b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Телефон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ru-RU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+ 7 (913) </a:t>
            </a:r>
            <a:r>
              <a:rPr lang="en-U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864</a:t>
            </a:r>
            <a:r>
              <a:rPr lang="ru-RU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</a:t>
            </a:r>
            <a:r>
              <a:rPr lang="ru-RU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34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5AECF0-93D1-43E9-90D5-E4D11E95277F}"/>
              </a:ext>
            </a:extLst>
          </p:cNvPr>
          <p:cNvSpPr txBox="1"/>
          <p:nvPr/>
        </p:nvSpPr>
        <p:spPr>
          <a:xfrm>
            <a:off x="3067050" y="4264434"/>
            <a:ext cx="42794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Социальные сети</a:t>
            </a:r>
            <a:r>
              <a:rPr lang="en-U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Telegram -@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kechynez228</a:t>
            </a:r>
            <a:endParaRPr lang="en-US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752727-B61F-0F27-FAD8-5C89D0FC6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" y="2185631"/>
            <a:ext cx="2990851" cy="383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6D0656-1F49-34A9-694A-860E2D7D46B6}"/>
              </a:ext>
            </a:extLst>
          </p:cNvPr>
          <p:cNvSpPr txBox="1"/>
          <p:nvPr/>
        </p:nvSpPr>
        <p:spPr>
          <a:xfrm>
            <a:off x="9452834" y="957642"/>
            <a:ext cx="491843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Ридт Денис</a:t>
            </a:r>
            <a:br>
              <a:rPr lang="ru-RU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13.09.2005</a:t>
            </a:r>
            <a:endParaRPr lang="ru-RU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BF7E35-BA94-CA6A-483A-AAB8ED5A9819}"/>
              </a:ext>
            </a:extLst>
          </p:cNvPr>
          <p:cNvSpPr txBox="1"/>
          <p:nvPr/>
        </p:nvSpPr>
        <p:spPr>
          <a:xfrm>
            <a:off x="4857823" y="2030724"/>
            <a:ext cx="40389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Email: </a:t>
            </a:r>
          </a:p>
          <a:p>
            <a:pPr algn="r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den.ridt@mail.ru</a:t>
            </a:r>
            <a:b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Телефон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ru-RU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+ 7 (9</a:t>
            </a:r>
            <a:r>
              <a:rPr lang="en-U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52</a:t>
            </a:r>
            <a:r>
              <a:rPr lang="ru-RU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en-U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800</a:t>
            </a:r>
            <a:r>
              <a:rPr lang="ru-RU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60</a:t>
            </a:r>
            <a:r>
              <a:rPr lang="ru-RU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69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AECF0-93D1-43E9-90D5-E4D11E95277F}"/>
              </a:ext>
            </a:extLst>
          </p:cNvPr>
          <p:cNvSpPr txBox="1"/>
          <p:nvPr/>
        </p:nvSpPr>
        <p:spPr>
          <a:xfrm>
            <a:off x="4617381" y="3000220"/>
            <a:ext cx="42794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Социальные сети</a:t>
            </a:r>
            <a:r>
              <a:rPr lang="en-U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ru-RU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en-U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Telegram -@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deniska142</a:t>
            </a:r>
            <a:endParaRPr lang="en-US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188279-D130-D26B-25A5-B672357E1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1201" y="2062410"/>
            <a:ext cx="2990851" cy="4001963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35C0513-700C-C14E-433E-0A52AB2F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222DB-EC0B-40E8-9F98-5082FD06835F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41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B171EF-6693-4BB7-9FDD-105B207BB204}"/>
              </a:ext>
            </a:extLst>
          </p:cNvPr>
          <p:cNvSpPr txBox="1"/>
          <p:nvPr/>
        </p:nvSpPr>
        <p:spPr>
          <a:xfrm>
            <a:off x="0" y="19250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ЦЕЛЬ И ЗАДАЧИ ДИПЛОМНОГО ПРОЕКТА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8A2024-FD23-4821-BEFC-624C4B6C18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192500" y="192507"/>
            <a:ext cx="933656" cy="529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CC07BB-7FA9-4AAE-AE22-DC241483379B}"/>
              </a:ext>
            </a:extLst>
          </p:cNvPr>
          <p:cNvSpPr txBox="1"/>
          <p:nvPr/>
        </p:nvSpPr>
        <p:spPr>
          <a:xfrm>
            <a:off x="192500" y="1120684"/>
            <a:ext cx="116147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Цель дипломного проекта – 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проектирование и разработка интернет-магазина по продажам мотоциклов используя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Vue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Laravel</a:t>
            </a: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69EBC-D7D7-4863-89F2-9B3EB6374F2B}"/>
              </a:ext>
            </a:extLst>
          </p:cNvPr>
          <p:cNvSpPr txBox="1"/>
          <p:nvPr/>
        </p:nvSpPr>
        <p:spPr>
          <a:xfrm>
            <a:off x="313020" y="2000924"/>
            <a:ext cx="8132890" cy="4217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Задачи дипломного проекта: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Произвести анализ предметной области.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Спроектировать техническое задание.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just">
              <a:lnSpc>
                <a:spcPct val="124000"/>
              </a:lnSpc>
              <a:buFont typeface="+mj-lt"/>
              <a:buAutoNum type="arabicPeriod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Создать адаптивный макет будущего сайта. </a:t>
            </a:r>
          </a:p>
          <a:p>
            <a:pPr marL="457200" indent="-457200" algn="just">
              <a:lnSpc>
                <a:spcPct val="124000"/>
              </a:lnSpc>
              <a:buFont typeface="+mj-lt"/>
              <a:buAutoNum type="arabicPeriod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Спроектировать и разработать базу данных. </a:t>
            </a:r>
          </a:p>
          <a:p>
            <a:pPr marL="457200" indent="-457200" algn="just">
              <a:lnSpc>
                <a:spcPct val="124000"/>
              </a:lnSpc>
              <a:buFont typeface="+mj-lt"/>
              <a:buAutoNum type="arabicPeriod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Спроектировать и разработать функционал информационного продукта. 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Написать пользовательский интерфейс.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Разработать функционал сайта на стороне клиента.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Создать продающий продукт</a:t>
            </a:r>
          </a:p>
        </p:txBody>
      </p:sp>
      <p:pic>
        <p:nvPicPr>
          <p:cNvPr id="8" name="Picture 2" descr="Бесплатные иллюстрации Бизнес иконки"/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r="69116" b="53758"/>
          <a:stretch/>
        </p:blipFill>
        <p:spPr bwMode="auto">
          <a:xfrm>
            <a:off x="8762076" y="1990493"/>
            <a:ext cx="1591458" cy="148679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Бесплатные иллюстрации Бизнес иконки">
            <a:extLst>
              <a:ext uri="{FF2B5EF4-FFF2-40B4-BE49-F238E27FC236}">
                <a16:creationId xmlns:a16="http://schemas.microsoft.com/office/drawing/2014/main" id="{ECE05C2F-AB7D-4388-960D-1E6ED45C96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44" t="1" r="35072" b="53758"/>
          <a:stretch/>
        </p:blipFill>
        <p:spPr bwMode="auto">
          <a:xfrm>
            <a:off x="9546658" y="3402848"/>
            <a:ext cx="1591459" cy="148679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2" descr="Бесплатные иллюстрации Бизнес иконки">
            <a:extLst>
              <a:ext uri="{FF2B5EF4-FFF2-40B4-BE49-F238E27FC236}">
                <a16:creationId xmlns:a16="http://schemas.microsoft.com/office/drawing/2014/main" id="{3B435896-AD9D-4454-98CF-6B53695C5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860" t="1" r="2256" b="53758"/>
          <a:stretch/>
        </p:blipFill>
        <p:spPr bwMode="auto">
          <a:xfrm>
            <a:off x="10408043" y="1990492"/>
            <a:ext cx="1591458" cy="148679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52A6FE9-172B-984D-7D87-EEDA69B1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57C71-49CD-432F-B4AB-FFBD38A87DF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090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B171EF-6693-4BB7-9FDD-105B207BB204}"/>
              </a:ext>
            </a:extLst>
          </p:cNvPr>
          <p:cNvSpPr txBox="1"/>
          <p:nvPr/>
        </p:nvSpPr>
        <p:spPr>
          <a:xfrm>
            <a:off x="0" y="19250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ИСПОЛЬЗУЕМОЕ ПО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8A2024-FD23-4821-BEFC-624C4B6C18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192500" y="192507"/>
            <a:ext cx="933656" cy="529349"/>
          </a:xfrm>
          <a:prstGeom prst="rect">
            <a:avLst/>
          </a:prstGeom>
        </p:spPr>
      </p:pic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E9DBDEFB-1A55-24C5-2C54-0AE97E25C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257" y="1187035"/>
            <a:ext cx="3221431" cy="88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2CEC5AF9-1BA5-B292-2517-8DFE8EBB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6" y="795847"/>
            <a:ext cx="3170541" cy="158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ostman — менеджмент, структурирование, импорт и экспорт коллекций. | by  Alexander Kuvshinov | Effective Developers | Mediu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377" y="898567"/>
            <a:ext cx="3671577" cy="146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icture background">
            <a:extLst>
              <a:ext uri="{FF2B5EF4-FFF2-40B4-BE49-F238E27FC236}">
                <a16:creationId xmlns:a16="http://schemas.microsoft.com/office/drawing/2014/main" id="{B1FD952A-B5AE-46A9-8247-08268D9F5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57" y="3418030"/>
            <a:ext cx="1690581" cy="169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icture background">
            <a:extLst>
              <a:ext uri="{FF2B5EF4-FFF2-40B4-BE49-F238E27FC236}">
                <a16:creationId xmlns:a16="http://schemas.microsoft.com/office/drawing/2014/main" id="{24921AA5-F3BD-418A-A73D-9D1531EF0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934" y="3092206"/>
            <a:ext cx="2342227" cy="234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Picture background">
            <a:extLst>
              <a:ext uri="{FF2B5EF4-FFF2-40B4-BE49-F238E27FC236}">
                <a16:creationId xmlns:a16="http://schemas.microsoft.com/office/drawing/2014/main" id="{78B5CAAD-478E-4088-BF45-62BE61B7C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41" y="3418030"/>
            <a:ext cx="1741917" cy="17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Picture background">
            <a:extLst>
              <a:ext uri="{FF2B5EF4-FFF2-40B4-BE49-F238E27FC236}">
                <a16:creationId xmlns:a16="http://schemas.microsoft.com/office/drawing/2014/main" id="{D1A71B7A-5EB3-4A90-9761-B63CD155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038" y="3138968"/>
            <a:ext cx="2295465" cy="229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icture background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483" y="3274150"/>
            <a:ext cx="1885797" cy="188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3BC124F-B941-991F-D64F-5ED8AF13D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57C71-49CD-432F-B4AB-FFBD38A87DF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1347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B171EF-6693-4BB7-9FDD-105B207BB204}"/>
              </a:ext>
            </a:extLst>
          </p:cNvPr>
          <p:cNvSpPr txBox="1"/>
          <p:nvPr/>
        </p:nvSpPr>
        <p:spPr>
          <a:xfrm>
            <a:off x="0" y="19250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ИСПОЛЬЗУЕМЫЕ ТЕХНОЛОГИИ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8A2024-FD23-4821-BEFC-624C4B6C18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" t="10555" r="3438" b="18889"/>
          <a:stretch/>
        </p:blipFill>
        <p:spPr>
          <a:xfrm>
            <a:off x="192500" y="192507"/>
            <a:ext cx="933656" cy="52934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F655EE-E172-4B09-A9CF-34CF79211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814" y="1208293"/>
            <a:ext cx="7721922" cy="448458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23407D9-E0DF-1871-0E6C-0084CA61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57C71-49CD-432F-B4AB-FFBD38A87DF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241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31028B7-C332-41BD-A424-A7B43FAF8B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ПРОЕКТИРОВАНИЕ И РАЗРАБОТКА БД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8A2024-FD23-4821-BEFC-624C4B6C18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" t="10555" r="3438" b="18889"/>
          <a:stretch/>
        </p:blipFill>
        <p:spPr>
          <a:xfrm>
            <a:off x="221997" y="192507"/>
            <a:ext cx="933656" cy="529349"/>
          </a:xfrm>
          <a:prstGeom prst="rect">
            <a:avLst/>
          </a:prstGeom>
        </p:spPr>
      </p:pic>
      <p:pic>
        <p:nvPicPr>
          <p:cNvPr id="6" name="Объект 5"/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91389" y="1435050"/>
            <a:ext cx="2946314" cy="5167312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5"/>
          <a:stretch>
            <a:fillRect/>
          </a:stretch>
        </p:blipFill>
        <p:spPr>
          <a:xfrm>
            <a:off x="5436276" y="1863306"/>
            <a:ext cx="4898390" cy="4114800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EF0CA8D-BBAE-1923-7E4A-C8884AFA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57C71-49CD-432F-B4AB-FFBD38A87DF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9724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38646" y="108156"/>
            <a:ext cx="7821199" cy="1366223"/>
          </a:xfrm>
        </p:spPr>
        <p:txBody>
          <a:bodyPr>
            <a:normAutofit/>
          </a:bodyPr>
          <a:lstStyle/>
          <a:p>
            <a: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ПРОЕКТИРОВАНИЕ И РАЗРАБОТКА БД</a:t>
            </a:r>
            <a:br>
              <a:rPr lang="ru-RU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8A2024-FD23-4821-BEFC-624C4B6C18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" t="10555" r="3438" b="18889"/>
          <a:stretch/>
        </p:blipFill>
        <p:spPr>
          <a:xfrm>
            <a:off x="221997" y="192507"/>
            <a:ext cx="933656" cy="529349"/>
          </a:xfrm>
          <a:prstGeom prst="rect">
            <a:avLst/>
          </a:prstGeom>
        </p:spPr>
      </p:pic>
      <p:pic>
        <p:nvPicPr>
          <p:cNvPr id="5" name="Объект 4"/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8825" y="1717470"/>
            <a:ext cx="6252749" cy="4437524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5"/>
          <a:stretch>
            <a:fillRect/>
          </a:stretch>
        </p:blipFill>
        <p:spPr>
          <a:xfrm>
            <a:off x="7196342" y="1717471"/>
            <a:ext cx="4671193" cy="422121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A511E55-8F4B-290F-42CE-74D139BBC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57C71-49CD-432F-B4AB-FFBD38A87DF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557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1028B7-C332-41BD-A424-A7B43FAF8BDF}"/>
              </a:ext>
            </a:extLst>
          </p:cNvPr>
          <p:cNvSpPr txBox="1"/>
          <p:nvPr/>
        </p:nvSpPr>
        <p:spPr>
          <a:xfrm>
            <a:off x="0" y="19250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ПАНЕЛЬ АДМИНИСТРАТОРА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EDB159-E479-4A97-AE99-53F88F0DBB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192500" y="192507"/>
            <a:ext cx="933656" cy="529349"/>
          </a:xfrm>
          <a:prstGeom prst="rect">
            <a:avLst/>
          </a:prstGeom>
        </p:spPr>
      </p:pic>
      <p:pic>
        <p:nvPicPr>
          <p:cNvPr id="6" name="Объект 5"/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518314" y="1383173"/>
            <a:ext cx="7155372" cy="4351338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6BC7108-A756-D223-8063-12A97F237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57C71-49CD-432F-B4AB-FFBD38A87DF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4380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1028B7-C332-41BD-A424-A7B43FAF8BDF}"/>
              </a:ext>
            </a:extLst>
          </p:cNvPr>
          <p:cNvSpPr txBox="1"/>
          <p:nvPr/>
        </p:nvSpPr>
        <p:spPr>
          <a:xfrm>
            <a:off x="0" y="19250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ГЛАВНАЯ СТРАНИЦА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EDB159-E479-4A97-AE99-53F88F0DBB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t="10555" r="3438" b="18889"/>
          <a:stretch/>
        </p:blipFill>
        <p:spPr>
          <a:xfrm>
            <a:off x="192500" y="192507"/>
            <a:ext cx="933656" cy="529349"/>
          </a:xfrm>
          <a:prstGeom prst="rect">
            <a:avLst/>
          </a:prstGeom>
        </p:spPr>
      </p:pic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063585" y="1199535"/>
            <a:ext cx="9225233" cy="4977428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40449F1-34D2-3A68-17EC-7A998415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57C71-49CD-432F-B4AB-FFBD38A87DF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8443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984</Words>
  <Application>Microsoft Office PowerPoint</Application>
  <PresentationFormat>Широкоэкранный</PresentationFormat>
  <Paragraphs>129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Tahoma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ПРОЕКТИРОВАНИЕ И РАЗРАБОТКА БД</vt:lpstr>
      <vt:lpstr>ПРОЕКТИРОВАНИЕ И РАЗРАБОТКА БД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Егор Бершадский</dc:creator>
  <cp:lastModifiedBy>Уляхин Василий Алексеевич</cp:lastModifiedBy>
  <cp:revision>26</cp:revision>
  <dcterms:created xsi:type="dcterms:W3CDTF">2024-06-09T11:32:02Z</dcterms:created>
  <dcterms:modified xsi:type="dcterms:W3CDTF">2025-06-17T10:43:11Z</dcterms:modified>
</cp:coreProperties>
</file>